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44" r:id="rId2"/>
    <p:sldId id="703" r:id="rId3"/>
    <p:sldId id="479" r:id="rId4"/>
    <p:sldId id="705" r:id="rId5"/>
    <p:sldId id="706" r:id="rId6"/>
    <p:sldId id="713" r:id="rId7"/>
    <p:sldId id="739" r:id="rId8"/>
    <p:sldId id="710" r:id="rId9"/>
    <p:sldId id="704" r:id="rId10"/>
    <p:sldId id="708" r:id="rId11"/>
    <p:sldId id="737" r:id="rId12"/>
    <p:sldId id="730" r:id="rId13"/>
    <p:sldId id="715" r:id="rId14"/>
    <p:sldId id="717" r:id="rId15"/>
    <p:sldId id="718" r:id="rId16"/>
    <p:sldId id="625" r:id="rId17"/>
    <p:sldId id="483" r:id="rId18"/>
    <p:sldId id="719" r:id="rId19"/>
    <p:sldId id="721" r:id="rId20"/>
    <p:sldId id="736" r:id="rId21"/>
    <p:sldId id="722" r:id="rId22"/>
    <p:sldId id="534" r:id="rId23"/>
    <p:sldId id="742" r:id="rId24"/>
    <p:sldId id="732" r:id="rId25"/>
    <p:sldId id="734" r:id="rId26"/>
    <p:sldId id="735" r:id="rId27"/>
    <p:sldId id="745" r:id="rId28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811"/>
    <a:srgbClr val="32A13C"/>
    <a:srgbClr val="FFFF00"/>
    <a:srgbClr val="A8A8A8"/>
    <a:srgbClr val="0070C0"/>
    <a:srgbClr val="FF0000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0A1DD728-A679-F129-7CC5-D31AB893EE32}"/>
              </a:ext>
            </a:extLst>
          </p:cNvPr>
          <p:cNvSpPr/>
          <p:nvPr userDrawn="1"/>
        </p:nvSpPr>
        <p:spPr>
          <a:xfrm>
            <a:off x="106392" y="117263"/>
            <a:ext cx="11979216" cy="6623474"/>
          </a:xfrm>
          <a:prstGeom prst="rect">
            <a:avLst/>
          </a:prstGeom>
          <a:noFill/>
          <a:ln w="44450">
            <a:gradFill>
              <a:gsLst>
                <a:gs pos="0">
                  <a:srgbClr val="D0E811"/>
                </a:gs>
                <a:gs pos="100000">
                  <a:srgbClr val="32A13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7C29470-C783-6944-8FC7-61D775C256A1}"/>
              </a:ext>
            </a:extLst>
          </p:cNvPr>
          <p:cNvSpPr/>
          <p:nvPr userDrawn="1"/>
        </p:nvSpPr>
        <p:spPr>
          <a:xfrm>
            <a:off x="106392" y="117263"/>
            <a:ext cx="11973463" cy="1800000"/>
          </a:xfrm>
          <a:prstGeom prst="rect">
            <a:avLst/>
          </a:prstGeom>
          <a:solidFill>
            <a:srgbClr val="32A13C"/>
          </a:solidFill>
          <a:ln w="44450">
            <a:solidFill>
              <a:srgbClr val="D0E8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200" dirty="0">
                <a:solidFill>
                  <a:schemeClr val="bg1"/>
                </a:solidFill>
              </a:rPr>
              <a:t>Schloß-Kompanie</a:t>
            </a:r>
          </a:p>
        </p:txBody>
      </p:sp>
      <p:pic>
        <p:nvPicPr>
          <p:cNvPr id="7" name="Grafik 2" descr="Schlo+ƒ-Kompanie.tif">
            <a:extLst>
              <a:ext uri="{FF2B5EF4-FFF2-40B4-BE49-F238E27FC236}">
                <a16:creationId xmlns:a16="http://schemas.microsoft.com/office/drawing/2014/main" id="{1D0D9253-4D4A-2301-C32E-B3CE2401CE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984" y="267169"/>
            <a:ext cx="1220788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B3BC5F8-F9C4-DCC7-B0C4-9F790FED15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28" y="267169"/>
            <a:ext cx="1355343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0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B8D9E-32A2-5746-92E5-8A903283C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7327837-025F-8741-7D36-869863F84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E5B046-B98D-6C3C-0D54-7DB209398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52651-0951-48BB-AD0C-6BE747309EE8}" type="datetimeFigureOut">
              <a:rPr lang="de-DE" smtClean="0"/>
              <a:t>19.01.2026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55E899-0FCC-FF6B-19EA-42560EEA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BAB26C-24C7-85AC-4DD5-8CAE0918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7204-F3E9-4B6A-84A6-E6EE0FA3B2B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608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BD387E4-5120-5738-1CE4-639C04B220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B7B2B17-D7BD-9B97-8E41-113196DC3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29CE6E-056E-57B8-FD46-17A7C568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52651-0951-48BB-AD0C-6BE747309EE8}" type="datetimeFigureOut">
              <a:rPr lang="de-DE" smtClean="0"/>
              <a:t>19.01.2026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978E72-47E1-BB6F-5B26-F0416DB2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763CE4-C8F8-0B7F-9FDC-CF5D4DE79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7204-F3E9-4B6A-84A6-E6EE0FA3B2B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9717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CB8AD-ABE9-1104-178E-FBFBE456C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88CA0D-5B95-2310-CE96-145A15F10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AB49EB-B4C0-DC38-FDF3-BB4D53CF7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F116-4767-4DDA-AD7E-748BF0C4A1A2}" type="datetimeFigureOut">
              <a:rPr lang="de-DE" smtClean="0"/>
              <a:t>19.01.2026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A328F8-6129-AB1E-39D0-9F34C8C7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DB9E11-B7C6-C91C-9369-DB8ED596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2985-4A08-4F7F-B179-6E54C8BCD1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43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22987-36E7-4F05-1D06-0F013B6B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FA37AD-5F9F-0642-0B5F-C6A1DC26F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6DFA99-7C99-7D94-7321-4E9D21FB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52651-0951-48BB-AD0C-6BE747309EE8}" type="datetimeFigureOut">
              <a:rPr lang="de-DE" smtClean="0"/>
              <a:t>19.01.2026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E8BF60-4698-034F-0BA0-904DC27CE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B9DBF4-C2FA-CB81-3F51-543E6B2CB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7204-F3E9-4B6A-84A6-E6EE0FA3B2B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613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812FE-EA18-46BA-7DDE-5C6D6D0B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66DAFA-4CA2-8688-AC3B-7108E38C1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C899A8-8F1B-D731-7621-4662A159E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52651-0951-48BB-AD0C-6BE747309EE8}" type="datetimeFigureOut">
              <a:rPr lang="de-DE" smtClean="0"/>
              <a:t>19.01.2026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A23856-AB18-3066-A902-8A2F4B4F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927F55-4AB2-1185-3F18-B7455351C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7204-F3E9-4B6A-84A6-E6EE0FA3B2B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913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6C2438-58E3-8E4C-8563-1F6B67DB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1440FD-CC54-7EE7-6390-3BFA2E4BA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3C554A-5E20-88D5-AAFE-E43B8D827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2F3A110-00C4-38EE-A5D3-E72BB0FC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52651-0951-48BB-AD0C-6BE747309EE8}" type="datetimeFigureOut">
              <a:rPr lang="de-DE" smtClean="0"/>
              <a:t>19.01.2026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0289FB-D45F-040F-915B-EA8A91AB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490BBB-F637-924D-8CC8-85964D55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7204-F3E9-4B6A-84A6-E6EE0FA3B2B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140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EC107-73A8-6618-A561-2F275C5CD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204FD-EFEE-33FB-702E-00919F793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00C61CE-C6D6-F654-765B-90453CF3D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F1A32C-DD0D-1EEC-8A51-C2ED16CA4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D5C8120-9496-61BD-A16F-11B4AEE18A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7C6B931-B189-7431-EF64-FB909369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52651-0951-48BB-AD0C-6BE747309EE8}" type="datetimeFigureOut">
              <a:rPr lang="de-DE" smtClean="0"/>
              <a:t>19.01.2026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3560C6B-FC24-D69F-70D2-E178310AB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0D38AEC-EBE4-0BDA-7BD5-F63368AB8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7204-F3E9-4B6A-84A6-E6EE0FA3B2B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449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B1A8F-8688-697D-D100-6132578D1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272EF17-5857-E171-AD33-60669EB1A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52651-0951-48BB-AD0C-6BE747309EE8}" type="datetimeFigureOut">
              <a:rPr lang="de-DE" smtClean="0"/>
              <a:t>19.01.2026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BB6695-3D86-DF8F-C935-52344267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976C9A-1333-C51F-4D5C-50B56081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7204-F3E9-4B6A-84A6-E6EE0FA3B2B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32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AF2343-6D06-3A54-CE99-F27FA19B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52651-0951-48BB-AD0C-6BE747309EE8}" type="datetimeFigureOut">
              <a:rPr lang="de-DE" smtClean="0"/>
              <a:t>19.01.2026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0DBFA8A-89F9-C946-9B1F-3836EAC66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A376DC-AB22-35BB-1DEC-8244C3C4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7204-F3E9-4B6A-84A6-E6EE0FA3B2B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001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A8EA50-7077-F685-DA04-CBE1FD35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40019C-76E3-115D-DE08-828510D44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B922836-51A7-0DA1-81B5-40EA782EB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DBAC2C9-D6D1-D446-3C92-A0C2C5BD7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52651-0951-48BB-AD0C-6BE747309EE8}" type="datetimeFigureOut">
              <a:rPr lang="de-DE" smtClean="0"/>
              <a:t>19.01.2026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0B713C-E0EA-2352-9254-09A760728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3CB67F-4128-97F2-9BA0-4104F23B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7204-F3E9-4B6A-84A6-E6EE0FA3B2B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610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C289A-557F-A971-647F-04D2CC6A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5D75715-6662-E80D-E006-D65129DD5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7B1834-4453-F4E1-1E53-37D42CE4F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7C83D04-5BBB-9BB7-85B8-69BB64271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52651-0951-48BB-AD0C-6BE747309EE8}" type="datetimeFigureOut">
              <a:rPr lang="de-DE" smtClean="0"/>
              <a:t>19.01.2026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54A3F7-D385-B331-A034-30A7D7ABA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27BB46B-F7C4-03FC-338C-288A6E8B0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7204-F3E9-4B6A-84A6-E6EE0FA3B2B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614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2C1A27F-8AD6-EC96-25E6-987B2E3E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3ABDD1F-8165-5B75-E896-EDEA17D7C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3FEBBF-06AE-0122-DA91-4B69247AE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52651-0951-48BB-AD0C-6BE747309EE8}" type="datetimeFigureOut">
              <a:rPr lang="de-DE" smtClean="0"/>
              <a:t>19.01.2026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78DF68-425D-6A82-5993-8EE0E98A1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EEA38D-DAD0-F8EC-DC18-79C672D96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17204-F3E9-4B6A-84A6-E6EE0FA3B2B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970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7BDAD-5DD0-91B3-8C84-9A452354D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111EA3C-6D34-1B77-499B-64D7E6B11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77" y="1952897"/>
            <a:ext cx="8987247" cy="476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0A4FC02-F469-5622-20D7-9C10D28E9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376" y="3916273"/>
            <a:ext cx="3941763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DE" altLang="de-DE" sz="4800" dirty="0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de-DE" altLang="de-DE" sz="4800" dirty="0">
                <a:solidFill>
                  <a:srgbClr val="D0E811"/>
                </a:solidFill>
                <a:latin typeface="Georgia" panose="02040502050405020303" pitchFamily="18" charset="0"/>
              </a:rPr>
              <a:t>Herzlich</a:t>
            </a:r>
          </a:p>
          <a:p>
            <a:pPr algn="ctr" eaLnBrk="1" hangingPunct="1">
              <a:buFontTx/>
              <a:buNone/>
            </a:pPr>
            <a:r>
              <a:rPr lang="de-DE" altLang="de-DE" sz="4800" dirty="0">
                <a:solidFill>
                  <a:srgbClr val="D0E811"/>
                </a:solidFill>
                <a:latin typeface="Georgia" panose="02040502050405020303" pitchFamily="18" charset="0"/>
              </a:rPr>
              <a:t> Willkommen</a:t>
            </a:r>
          </a:p>
        </p:txBody>
      </p:sp>
    </p:spTree>
    <p:extLst>
      <p:ext uri="{BB962C8B-B14F-4D97-AF65-F5344CB8AC3E}">
        <p14:creationId xmlns:p14="http://schemas.microsoft.com/office/powerpoint/2010/main" val="3609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E4546-9EEF-0027-B5F5-F46F5ABF9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1FBCBF9-CCC2-5F9F-3866-D7EF3B247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093" y="0"/>
            <a:ext cx="9144000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B961C2F-3BC4-BB95-C716-292FB37D6BEE}"/>
              </a:ext>
            </a:extLst>
          </p:cNvPr>
          <p:cNvSpPr/>
          <p:nvPr/>
        </p:nvSpPr>
        <p:spPr>
          <a:xfrm>
            <a:off x="7418614" y="5033293"/>
            <a:ext cx="1047750" cy="1057276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583E98-247A-4B79-7FB4-8A0BE1BBB11B}"/>
              </a:ext>
            </a:extLst>
          </p:cNvPr>
          <p:cNvSpPr txBox="1"/>
          <p:nvPr/>
        </p:nvSpPr>
        <p:spPr>
          <a:xfrm>
            <a:off x="761999" y="4818655"/>
            <a:ext cx="206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32A13C"/>
                </a:solidFill>
              </a:rPr>
              <a:t>ein </a:t>
            </a:r>
          </a:p>
          <a:p>
            <a:r>
              <a:rPr lang="de-DE" sz="2400" dirty="0">
                <a:solidFill>
                  <a:srgbClr val="32A13C"/>
                </a:solidFill>
              </a:rPr>
              <a:t>Auto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67B17AC-68F0-F0E0-9E1D-514F677A2784}"/>
              </a:ext>
            </a:extLst>
          </p:cNvPr>
          <p:cNvSpPr txBox="1"/>
          <p:nvPr/>
        </p:nvSpPr>
        <p:spPr>
          <a:xfrm>
            <a:off x="239485" y="391886"/>
            <a:ext cx="279762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32A13C"/>
                </a:solidFill>
              </a:rPr>
              <a:t>Mammut-</a:t>
            </a:r>
          </a:p>
          <a:p>
            <a:r>
              <a:rPr lang="de-DE" sz="4000" dirty="0">
                <a:solidFill>
                  <a:srgbClr val="32A13C"/>
                </a:solidFill>
              </a:rPr>
              <a:t>Bäume</a:t>
            </a:r>
          </a:p>
          <a:p>
            <a:endParaRPr lang="de-DE" sz="3000" dirty="0">
              <a:solidFill>
                <a:srgbClr val="32A13C"/>
              </a:solidFill>
            </a:endParaRPr>
          </a:p>
          <a:p>
            <a:r>
              <a:rPr lang="de-DE" sz="2400" dirty="0">
                <a:solidFill>
                  <a:srgbClr val="32A13C"/>
                </a:solidFill>
              </a:rPr>
              <a:t>2000 – 3000 Jahre alt</a:t>
            </a:r>
          </a:p>
          <a:p>
            <a:r>
              <a:rPr lang="de-DE" sz="2400" dirty="0">
                <a:solidFill>
                  <a:srgbClr val="32A13C"/>
                </a:solidFill>
              </a:rPr>
              <a:t>100 Meter hoch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6CB9848-ADD1-CD33-E208-42B59C52BADE}"/>
              </a:ext>
            </a:extLst>
          </p:cNvPr>
          <p:cNvCxnSpPr>
            <a:cxnSpLocks/>
          </p:cNvCxnSpPr>
          <p:nvPr/>
        </p:nvCxnSpPr>
        <p:spPr>
          <a:xfrm>
            <a:off x="2081892" y="5410200"/>
            <a:ext cx="5200651" cy="151731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4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5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  <p:bldP spid="2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2264B-44D9-1270-5C63-D0444A687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Natur, Wasserfall, Himmel enthält.&#10;&#10;KI-generierte Inhalte können fehlerhaft sein.">
            <a:extLst>
              <a:ext uri="{FF2B5EF4-FFF2-40B4-BE49-F238E27FC236}">
                <a16:creationId xmlns:a16="http://schemas.microsoft.com/office/drawing/2014/main" id="{0FBACD37-1C08-8198-87E0-06E90FECD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2" y="0"/>
            <a:ext cx="11722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0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171DA66-30D8-28E2-C892-78FE49011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7CE83EF-881A-3078-937A-F0D6DB75C581}"/>
              </a:ext>
            </a:extLst>
          </p:cNvPr>
          <p:cNvSpPr txBox="1"/>
          <p:nvPr/>
        </p:nvSpPr>
        <p:spPr>
          <a:xfrm>
            <a:off x="4171274" y="5243622"/>
            <a:ext cx="3849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>
                <a:solidFill>
                  <a:srgbClr val="D0E811"/>
                </a:solidFill>
              </a:rPr>
              <a:t>Death Valley </a:t>
            </a:r>
          </a:p>
        </p:txBody>
      </p:sp>
    </p:spTree>
    <p:extLst>
      <p:ext uri="{BB962C8B-B14F-4D97-AF65-F5344CB8AC3E}">
        <p14:creationId xmlns:p14="http://schemas.microsoft.com/office/powerpoint/2010/main" val="20923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60081-1B8E-8BA8-8D59-F230DB4DD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1D1FFA-9BF6-481D-F235-9FBCA5D46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6002B-0137-9878-B929-C501B9F2E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C300C85-AEB1-11F5-2E92-81F7E1E2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731"/>
            <a:ext cx="12192000" cy="449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AA6AD-6960-442F-CA6B-989C9287F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CAE473F-C3B6-0861-2D24-103ACF31C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5049"/>
            <a:ext cx="12192000" cy="42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Inhaltsplatzhalter 1">
            <a:extLst>
              <a:ext uri="{FF2B5EF4-FFF2-40B4-BE49-F238E27FC236}">
                <a16:creationId xmlns:a16="http://schemas.microsoft.com/office/drawing/2014/main" id="{25332390-D695-619B-3DC4-F6A8127D0B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707" y="0"/>
            <a:ext cx="10290586" cy="6858000"/>
          </a:xfrm>
        </p:spPr>
      </p:pic>
    </p:spTree>
  </p:cSld>
  <p:clrMapOvr>
    <a:masterClrMapping/>
  </p:clrMapOvr>
  <p:transition spd="slow" advClick="0" advTm="1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2" descr="http://www.las-vegas-blog.de/wp-content/uploads/2014/03/High_Roller_at_night_the_LINQ_Las_Vegas_Strip.jpg">
            <a:extLst>
              <a:ext uri="{FF2B5EF4-FFF2-40B4-BE49-F238E27FC236}">
                <a16:creationId xmlns:a16="http://schemas.microsoft.com/office/drawing/2014/main" id="{BB4318C0-D49F-F068-2DA9-2B281427E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94" y="0"/>
            <a:ext cx="970941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itel 1">
            <a:extLst>
              <a:ext uri="{FF2B5EF4-FFF2-40B4-BE49-F238E27FC236}">
                <a16:creationId xmlns:a16="http://schemas.microsoft.com/office/drawing/2014/main" id="{3D564ECF-E76B-6071-9A19-9811F7ED8FDB}"/>
              </a:ext>
            </a:extLst>
          </p:cNvPr>
          <p:cNvSpPr txBox="1">
            <a:spLocks/>
          </p:cNvSpPr>
          <p:nvPr/>
        </p:nvSpPr>
        <p:spPr bwMode="auto">
          <a:xfrm>
            <a:off x="1463675" y="846138"/>
            <a:ext cx="92646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4000" dirty="0">
                <a:solidFill>
                  <a:srgbClr val="D0E811"/>
                </a:solidFill>
                <a:latin typeface="+mn-lt"/>
              </a:rPr>
              <a:t>High Roller</a:t>
            </a:r>
          </a:p>
        </p:txBody>
      </p:sp>
    </p:spTree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0E296-E4D9-B91F-0C18-44B646403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0F9DC46-1CD4-E80B-5CED-AB8FC7A20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65" y="0"/>
            <a:ext cx="8575270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FBB6A38-C831-DA73-2289-8E8765C4459C}"/>
              </a:ext>
            </a:extLst>
          </p:cNvPr>
          <p:cNvSpPr txBox="1"/>
          <p:nvPr/>
        </p:nvSpPr>
        <p:spPr>
          <a:xfrm>
            <a:off x="1910443" y="5931353"/>
            <a:ext cx="8371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rgbClr val="D0E811"/>
                </a:solidFill>
              </a:rPr>
              <a:t>Nonstopflug Las Vegas – New York</a:t>
            </a:r>
          </a:p>
        </p:txBody>
      </p:sp>
    </p:spTree>
    <p:extLst>
      <p:ext uri="{BB962C8B-B14F-4D97-AF65-F5344CB8AC3E}">
        <p14:creationId xmlns:p14="http://schemas.microsoft.com/office/powerpoint/2010/main" val="129712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11DE7-B834-1600-2291-AE45BDEF8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5896184-7A86-C7EE-6E3E-49597C9AC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482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CC71F4A-59AF-5F4F-2C6F-18E3464FB81B}"/>
              </a:ext>
            </a:extLst>
          </p:cNvPr>
          <p:cNvSpPr txBox="1"/>
          <p:nvPr/>
        </p:nvSpPr>
        <p:spPr>
          <a:xfrm>
            <a:off x="91440" y="1362891"/>
            <a:ext cx="74022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D0E811"/>
                </a:solidFill>
                <a:latin typeface="Georgia" panose="02040502050405020303" pitchFamily="18" charset="0"/>
              </a:rPr>
              <a:t>4 Übernachtungen</a:t>
            </a:r>
          </a:p>
          <a:p>
            <a:r>
              <a:rPr lang="de-DE" sz="3200" dirty="0">
                <a:solidFill>
                  <a:srgbClr val="D0E811"/>
                </a:solidFill>
                <a:latin typeface="Georgia" panose="02040502050405020303" pitchFamily="18" charset="0"/>
              </a:rPr>
              <a:t>in New York </a:t>
            </a:r>
          </a:p>
          <a:p>
            <a:endParaRPr lang="de-DE" sz="3200" dirty="0">
              <a:solidFill>
                <a:srgbClr val="D0E811"/>
              </a:solidFill>
              <a:latin typeface="Georgia" panose="02040502050405020303" pitchFamily="18" charset="0"/>
            </a:endParaRPr>
          </a:p>
          <a:p>
            <a:r>
              <a:rPr lang="de-DE" sz="3200" dirty="0">
                <a:solidFill>
                  <a:srgbClr val="D0E811"/>
                </a:solidFill>
                <a:latin typeface="Georgia" panose="02040502050405020303" pitchFamily="18" charset="0"/>
              </a:rPr>
              <a:t>in zentralem Hotel</a:t>
            </a:r>
          </a:p>
          <a:p>
            <a:r>
              <a:rPr lang="de-DE" sz="3200" dirty="0">
                <a:solidFill>
                  <a:srgbClr val="D0E811"/>
                </a:solidFill>
                <a:latin typeface="Georgia" panose="02040502050405020303" pitchFamily="18" charset="0"/>
              </a:rPr>
              <a:t>nahe Times Square</a:t>
            </a:r>
          </a:p>
          <a:p>
            <a:endParaRPr lang="de-DE" sz="3200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6AFF0DF-4EE9-183C-CA7B-7FA0BDE66C8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09775" y="1"/>
            <a:ext cx="8172450" cy="6858000"/>
          </a:xfrm>
          <a:ln>
            <a:noFill/>
          </a:ln>
        </p:spPr>
        <p:txBody>
          <a:bodyPr anchor="ctr" anchorCtr="0">
            <a:normAutofit fontScale="3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de-DE" altLang="de-DE" sz="2000" dirty="0">
              <a:effectLst>
                <a:outerShdw blurRad="38100" dist="38100" dir="2700000" algn="tl">
                  <a:srgbClr val="000000"/>
                </a:outerShdw>
              </a:effectLst>
              <a:latin typeface="Georgia" panose="02040502050405020303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de-DE" altLang="de-DE" sz="13500" b="1" dirty="0">
                <a:solidFill>
                  <a:srgbClr val="32A13C"/>
                </a:solidFill>
              </a:rPr>
              <a:t>Erlebnisreise in die USA</a:t>
            </a:r>
          </a:p>
          <a:p>
            <a:pPr>
              <a:lnSpc>
                <a:spcPct val="90000"/>
              </a:lnSpc>
              <a:defRPr/>
            </a:pPr>
            <a:r>
              <a:rPr lang="de-DE" altLang="de-DE" sz="13500" b="1" dirty="0">
                <a:solidFill>
                  <a:srgbClr val="32A13C"/>
                </a:solidFill>
              </a:rPr>
              <a:t>im Sep. 2028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altLang="de-DE" sz="37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altLang="de-DE" sz="12300" dirty="0">
                <a:ln w="9525">
                  <a:solidFill>
                    <a:srgbClr val="32A13C"/>
                  </a:solidFill>
                </a:ln>
                <a:solidFill>
                  <a:srgbClr val="D0E81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San Francisco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altLang="de-DE" sz="3700" dirty="0">
              <a:ln w="9525">
                <a:solidFill>
                  <a:srgbClr val="32A13C"/>
                </a:solidFill>
              </a:ln>
              <a:solidFill>
                <a:srgbClr val="D0E81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altLang="de-DE" sz="12300" dirty="0">
                <a:ln w="9525">
                  <a:solidFill>
                    <a:srgbClr val="32A13C"/>
                  </a:solidFill>
                </a:ln>
                <a:solidFill>
                  <a:srgbClr val="D0E81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Yosemite Nationalpark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altLang="de-DE" sz="3700" dirty="0">
              <a:ln w="9525">
                <a:solidFill>
                  <a:srgbClr val="32A13C"/>
                </a:solidFill>
              </a:ln>
              <a:solidFill>
                <a:srgbClr val="D0E81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altLang="de-DE" sz="12300" dirty="0">
                <a:ln w="9525">
                  <a:solidFill>
                    <a:srgbClr val="32A13C"/>
                  </a:solidFill>
                </a:ln>
                <a:solidFill>
                  <a:srgbClr val="D0E81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Death Valley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altLang="de-DE" sz="3700" dirty="0">
              <a:ln w="9525">
                <a:solidFill>
                  <a:srgbClr val="32A13C"/>
                </a:solidFill>
              </a:ln>
              <a:solidFill>
                <a:srgbClr val="D0E81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altLang="de-DE" sz="12300" dirty="0">
                <a:ln w="9525">
                  <a:solidFill>
                    <a:srgbClr val="32A13C"/>
                  </a:solidFill>
                </a:ln>
                <a:solidFill>
                  <a:srgbClr val="D0E81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 Vegas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altLang="de-DE" sz="3700" dirty="0">
              <a:ln w="9525">
                <a:solidFill>
                  <a:srgbClr val="32A13C"/>
                </a:solidFill>
              </a:ln>
              <a:solidFill>
                <a:srgbClr val="D0E81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altLang="de-DE" sz="12300" dirty="0">
                <a:ln w="9525">
                  <a:solidFill>
                    <a:srgbClr val="32A13C"/>
                  </a:solidFill>
                </a:ln>
                <a:solidFill>
                  <a:srgbClr val="D0E81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York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altLang="de-DE" sz="3700" dirty="0">
              <a:ln w="9525">
                <a:solidFill>
                  <a:srgbClr val="32A13C"/>
                </a:solidFill>
              </a:ln>
              <a:solidFill>
                <a:srgbClr val="D0E81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altLang="de-DE" sz="12300" dirty="0" err="1">
                <a:ln w="9525">
                  <a:solidFill>
                    <a:srgbClr val="32A13C"/>
                  </a:solidFill>
                </a:ln>
                <a:solidFill>
                  <a:srgbClr val="D0E81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Steubenparade</a:t>
            </a:r>
            <a:endParaRPr lang="de-DE" altLang="de-DE" sz="2800" dirty="0">
              <a:ln w="9525">
                <a:solidFill>
                  <a:srgbClr val="32A13C"/>
                </a:solidFill>
              </a:ln>
              <a:solidFill>
                <a:srgbClr val="D0E81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DE" altLang="de-DE" sz="280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C8E85-8BFF-94FE-3753-AAD3E4DCB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EC1377D-E152-E64A-BA16-687EE0EBD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" y="0"/>
            <a:ext cx="12083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60956-5595-FF86-77E4-A39EFFED1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4BCBFC1-6AA0-BBE3-7AF4-77ACEB765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6" y="0"/>
            <a:ext cx="11453949" cy="68628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4D2A06B-90FE-48F6-41AF-88EDCB9952D2}"/>
              </a:ext>
            </a:extLst>
          </p:cNvPr>
          <p:cNvSpPr txBox="1"/>
          <p:nvPr/>
        </p:nvSpPr>
        <p:spPr>
          <a:xfrm>
            <a:off x="418012" y="45720"/>
            <a:ext cx="1140496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>
              <a:solidFill>
                <a:srgbClr val="32A13C"/>
              </a:solidFill>
            </a:endParaRPr>
          </a:p>
          <a:p>
            <a:r>
              <a:rPr lang="de-DE" sz="3600" dirty="0">
                <a:solidFill>
                  <a:srgbClr val="32A13C"/>
                </a:solidFill>
              </a:rPr>
              <a:t>Interessantes Programm, u.a.</a:t>
            </a:r>
          </a:p>
          <a:p>
            <a:r>
              <a:rPr lang="de-DE" sz="3600" dirty="0">
                <a:solidFill>
                  <a:srgbClr val="32A13C"/>
                </a:solidFill>
              </a:rPr>
              <a:t>2 halbtägige Stadtrundfahrten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>
              <a:solidFill>
                <a:srgbClr val="0070C0"/>
              </a:solidFill>
            </a:endParaRPr>
          </a:p>
          <a:p>
            <a:pPr lvl="7"/>
            <a:r>
              <a:rPr lang="de-DE" sz="3600" dirty="0">
                <a:solidFill>
                  <a:srgbClr val="32A13C"/>
                </a:solidFill>
              </a:rPr>
              <a:t>			</a:t>
            </a:r>
            <a:r>
              <a:rPr lang="de-DE" sz="3600" dirty="0">
                <a:solidFill>
                  <a:srgbClr val="D0E811"/>
                </a:solidFill>
              </a:rPr>
              <a:t>Upper Manhattan und</a:t>
            </a:r>
          </a:p>
          <a:p>
            <a:pPr lvl="7"/>
            <a:r>
              <a:rPr lang="de-DE" sz="3600" dirty="0">
                <a:solidFill>
                  <a:srgbClr val="D0E811"/>
                </a:solidFill>
              </a:rPr>
              <a:t>			Lower Manhattan </a:t>
            </a:r>
          </a:p>
        </p:txBody>
      </p:sp>
    </p:spTree>
    <p:extLst>
      <p:ext uri="{BB962C8B-B14F-4D97-AF65-F5344CB8AC3E}">
        <p14:creationId xmlns:p14="http://schemas.microsoft.com/office/powerpoint/2010/main" val="390292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Y:\eigene Bilder\New York\steuben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09" r="-356" b="10674"/>
          <a:stretch>
            <a:fillRect/>
          </a:stretch>
        </p:blipFill>
        <p:spPr bwMode="auto">
          <a:xfrm>
            <a:off x="0" y="0"/>
            <a:ext cx="7650740" cy="34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nhaltsplatzhalter 3" descr="Ein Bild, das draußen, Gras, Baum, Himmel enthält.&#10;&#10;KI-generierte Inhalte können fehlerhaft sein.">
            <a:extLst>
              <a:ext uri="{FF2B5EF4-FFF2-40B4-BE49-F238E27FC236}">
                <a16:creationId xmlns:a16="http://schemas.microsoft.com/office/drawing/2014/main" id="{813BED57-576F-7CF8-33E5-763509F78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17749" r="939" b="35676"/>
          <a:stretch>
            <a:fillRect/>
          </a:stretch>
        </p:blipFill>
        <p:spPr>
          <a:xfrm>
            <a:off x="3165566" y="3461657"/>
            <a:ext cx="9026434" cy="339634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9">
            <a:extLst>
              <a:ext uri="{FF2B5EF4-FFF2-40B4-BE49-F238E27FC236}">
                <a16:creationId xmlns:a16="http://schemas.microsoft.com/office/drawing/2014/main" id="{3D80F003-19AE-F64A-CA20-56CB29BA5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6" y="7620"/>
            <a:ext cx="12219212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1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2AB7A3-2415-4475-57D8-04E7E0B09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6" y="0"/>
            <a:ext cx="10293069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E006E27-0E7D-A736-7348-3F11540D0A0E}"/>
              </a:ext>
            </a:extLst>
          </p:cNvPr>
          <p:cNvSpPr txBox="1"/>
          <p:nvPr/>
        </p:nvSpPr>
        <p:spPr>
          <a:xfrm>
            <a:off x="1206954" y="5473005"/>
            <a:ext cx="66256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D0E811"/>
                </a:solidFill>
              </a:rPr>
              <a:t>und der Möglichkeit zur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D0E811"/>
                </a:solidFill>
              </a:rPr>
              <a:t>Vorab-Verlängerung in San Francisco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D0E811"/>
                </a:solidFill>
              </a:rPr>
              <a:t>Anschluss-Verlängerung in New York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E461BB3-FB15-D81E-AD11-C8893B5B33A6}"/>
              </a:ext>
            </a:extLst>
          </p:cNvPr>
          <p:cNvSpPr txBox="1"/>
          <p:nvPr/>
        </p:nvSpPr>
        <p:spPr>
          <a:xfrm>
            <a:off x="949465" y="349185"/>
            <a:ext cx="10293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32A13C"/>
                </a:solidFill>
              </a:rPr>
              <a:t>Eine großartige Reise mit ausgewogenem Programm</a:t>
            </a:r>
          </a:p>
        </p:txBody>
      </p:sp>
    </p:spTree>
    <p:extLst>
      <p:ext uri="{BB962C8B-B14F-4D97-AF65-F5344CB8AC3E}">
        <p14:creationId xmlns:p14="http://schemas.microsoft.com/office/powerpoint/2010/main" val="31470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00535-1F50-271E-BE77-481A3D0D3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F9C96CC-4BF9-DD37-9572-E2CA7749B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715"/>
            <a:ext cx="12192000" cy="566057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900A237-9865-A315-73B6-8B4B023E7832}"/>
              </a:ext>
            </a:extLst>
          </p:cNvPr>
          <p:cNvSpPr txBox="1"/>
          <p:nvPr/>
        </p:nvSpPr>
        <p:spPr>
          <a:xfrm>
            <a:off x="50075" y="667022"/>
            <a:ext cx="9194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32A13C"/>
                </a:solidFill>
              </a:rPr>
              <a:t>Optional:</a:t>
            </a:r>
          </a:p>
          <a:p>
            <a:r>
              <a:rPr lang="de-DE" sz="3200" dirty="0">
                <a:solidFill>
                  <a:srgbClr val="32A13C"/>
                </a:solidFill>
              </a:rPr>
              <a:t> Vorab-Verlängerung in San Francisco</a:t>
            </a:r>
          </a:p>
        </p:txBody>
      </p:sp>
    </p:spTree>
    <p:extLst>
      <p:ext uri="{BB962C8B-B14F-4D97-AF65-F5344CB8AC3E}">
        <p14:creationId xmlns:p14="http://schemas.microsoft.com/office/powerpoint/2010/main" val="24247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A3960-BFB1-E14D-8F54-14527805E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FC86A51-83A1-4431-8208-7F5F13D38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5" y="0"/>
            <a:ext cx="11885411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A241A53-4A60-F288-580A-34FD7325430D}"/>
              </a:ext>
            </a:extLst>
          </p:cNvPr>
          <p:cNvSpPr txBox="1"/>
          <p:nvPr/>
        </p:nvSpPr>
        <p:spPr>
          <a:xfrm>
            <a:off x="335280" y="595117"/>
            <a:ext cx="11234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D0E811"/>
                </a:solidFill>
              </a:rPr>
              <a:t>oder </a:t>
            </a:r>
          </a:p>
          <a:p>
            <a:r>
              <a:rPr lang="de-DE" sz="3200" dirty="0">
                <a:solidFill>
                  <a:srgbClr val="D0E811"/>
                </a:solidFill>
              </a:rPr>
              <a:t>Anschluss-Verlängerung in New York</a:t>
            </a:r>
          </a:p>
        </p:txBody>
      </p:sp>
    </p:spTree>
    <p:extLst>
      <p:ext uri="{BB962C8B-B14F-4D97-AF65-F5344CB8AC3E}">
        <p14:creationId xmlns:p14="http://schemas.microsoft.com/office/powerpoint/2010/main" val="336781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AEA82-3E40-29CF-584C-A18174321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>
            <a:extLst>
              <a:ext uri="{FF2B5EF4-FFF2-40B4-BE49-F238E27FC236}">
                <a16:creationId xmlns:a16="http://schemas.microsoft.com/office/drawing/2014/main" id="{0296E434-66AD-396E-B891-529E6F7FC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" b="27697"/>
          <a:stretch>
            <a:fillRect/>
          </a:stretch>
        </p:blipFill>
        <p:spPr bwMode="auto">
          <a:xfrm>
            <a:off x="1714500" y="1948619"/>
            <a:ext cx="8763000" cy="476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C8962F30-ED5B-3AE8-D83D-9AEA3694940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855154"/>
            <a:ext cx="12192000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de-DE" altLang="de-DE" dirty="0">
                <a:solidFill>
                  <a:srgbClr val="D0E811"/>
                </a:solidFill>
                <a:latin typeface="+mn-lt"/>
              </a:rPr>
              <a:t>Auf Wiedersehen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de-DE" altLang="de-DE" dirty="0">
                <a:solidFill>
                  <a:srgbClr val="D0E811"/>
                </a:solidFill>
                <a:latin typeface="+mn-lt"/>
              </a:rPr>
              <a:t> in Amerika</a:t>
            </a:r>
          </a:p>
        </p:txBody>
      </p:sp>
      <p:pic>
        <p:nvPicPr>
          <p:cNvPr id="6" name="Picture 4" descr="elan logo rot">
            <a:extLst>
              <a:ext uri="{FF2B5EF4-FFF2-40B4-BE49-F238E27FC236}">
                <a16:creationId xmlns:a16="http://schemas.microsoft.com/office/drawing/2014/main" id="{373099E2-61C8-0238-BB9C-9D5F36E17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473" y="5792423"/>
            <a:ext cx="60286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8">
            <a:extLst>
              <a:ext uri="{FF2B5EF4-FFF2-40B4-BE49-F238E27FC236}">
                <a16:creationId xmlns:a16="http://schemas.microsoft.com/office/drawing/2014/main" id="{1D8C1191-DEBB-37B8-3C8E-AF06B4744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9" y="5381780"/>
            <a:ext cx="1013386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75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Grafik 1">
            <a:extLst>
              <a:ext uri="{FF2B5EF4-FFF2-40B4-BE49-F238E27FC236}">
                <a16:creationId xmlns:a16="http://schemas.microsoft.com/office/drawing/2014/main" id="{2823E2CB-EF92-EADB-EFCE-6C5F75D84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6850"/>
            <a:ext cx="9144000" cy="6464300"/>
          </a:xfrm>
          <a:prstGeom prst="rect">
            <a:avLst/>
          </a:prstGeom>
          <a:noFill/>
          <a:ln w="698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15">
            <a:extLst>
              <a:ext uri="{FF2B5EF4-FFF2-40B4-BE49-F238E27FC236}">
                <a16:creationId xmlns:a16="http://schemas.microsoft.com/office/drawing/2014/main" id="{860E9745-FC21-A95A-160E-836BB8568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989" y="2578101"/>
            <a:ext cx="936625" cy="5048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" name="Oval 15">
            <a:extLst>
              <a:ext uri="{FF2B5EF4-FFF2-40B4-BE49-F238E27FC236}">
                <a16:creationId xmlns:a16="http://schemas.microsoft.com/office/drawing/2014/main" id="{F43C753E-3F5B-16E1-DA9F-23028253E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6" y="3716339"/>
            <a:ext cx="792163" cy="2889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9" name="Oval 15">
            <a:extLst>
              <a:ext uri="{FF2B5EF4-FFF2-40B4-BE49-F238E27FC236}">
                <a16:creationId xmlns:a16="http://schemas.microsoft.com/office/drawing/2014/main" id="{7100E85F-C0FA-EA56-80C0-48E6D6E22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84" y="3305969"/>
            <a:ext cx="936625" cy="2460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8201" name="Rechteck 12">
            <a:extLst>
              <a:ext uri="{FF2B5EF4-FFF2-40B4-BE49-F238E27FC236}">
                <a16:creationId xmlns:a16="http://schemas.microsoft.com/office/drawing/2014/main" id="{F403D597-7CAB-08AE-B281-F83CCAC73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488" y="3963988"/>
            <a:ext cx="1066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Grand Canyon</a:t>
            </a:r>
          </a:p>
        </p:txBody>
      </p:sp>
      <p:sp>
        <p:nvSpPr>
          <p:cNvPr id="8202" name="Rechteck 12">
            <a:extLst>
              <a:ext uri="{FF2B5EF4-FFF2-40B4-BE49-F238E27FC236}">
                <a16:creationId xmlns:a16="http://schemas.microsoft.com/office/drawing/2014/main" id="{25F8BC02-4481-45E9-4599-F04538456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4" y="3484563"/>
            <a:ext cx="7397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Zion N.P.</a:t>
            </a:r>
          </a:p>
        </p:txBody>
      </p:sp>
      <p:sp>
        <p:nvSpPr>
          <p:cNvPr id="8204" name="Rechteck 12">
            <a:extLst>
              <a:ext uri="{FF2B5EF4-FFF2-40B4-BE49-F238E27FC236}">
                <a16:creationId xmlns:a16="http://schemas.microsoft.com/office/drawing/2014/main" id="{422FCC9B-04A0-851D-1306-C7C072C81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13" y="2359026"/>
            <a:ext cx="1236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Monument Valley</a:t>
            </a:r>
          </a:p>
        </p:txBody>
      </p:sp>
      <p:sp>
        <p:nvSpPr>
          <p:cNvPr id="8205" name="Rechteck 12">
            <a:extLst>
              <a:ext uri="{FF2B5EF4-FFF2-40B4-BE49-F238E27FC236}">
                <a16:creationId xmlns:a16="http://schemas.microsoft.com/office/drawing/2014/main" id="{09625F77-573E-8552-B2D0-E0FCB8AD1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4" y="3284538"/>
            <a:ext cx="10429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Bryce Canyon</a:t>
            </a:r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E9E118E4-B944-ED19-313F-145A49AD3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6" y="3274675"/>
            <a:ext cx="792163" cy="2889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8C30499-746B-C1A9-4A66-D827D7BA4636}"/>
              </a:ext>
            </a:extLst>
          </p:cNvPr>
          <p:cNvSpPr txBox="1"/>
          <p:nvPr/>
        </p:nvSpPr>
        <p:spPr>
          <a:xfrm>
            <a:off x="2548846" y="3252439"/>
            <a:ext cx="126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Yosemite</a:t>
            </a:r>
            <a:r>
              <a:rPr lang="de-DE" dirty="0"/>
              <a:t> </a:t>
            </a:r>
          </a:p>
        </p:txBody>
      </p:sp>
      <p:sp>
        <p:nvSpPr>
          <p:cNvPr id="11" name="Bogen 10">
            <a:extLst>
              <a:ext uri="{FF2B5EF4-FFF2-40B4-BE49-F238E27FC236}">
                <a16:creationId xmlns:a16="http://schemas.microsoft.com/office/drawing/2014/main" id="{10F26342-5853-B62C-B6FF-1E6A37B3E4A7}"/>
              </a:ext>
            </a:extLst>
          </p:cNvPr>
          <p:cNvSpPr/>
          <p:nvPr/>
        </p:nvSpPr>
        <p:spPr>
          <a:xfrm>
            <a:off x="3417888" y="2699657"/>
            <a:ext cx="6148386" cy="126433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Bogen 11">
            <a:extLst>
              <a:ext uri="{FF2B5EF4-FFF2-40B4-BE49-F238E27FC236}">
                <a16:creationId xmlns:a16="http://schemas.microsoft.com/office/drawing/2014/main" id="{9249F029-BAE1-1E7E-5138-9132C590AAC0}"/>
              </a:ext>
            </a:extLst>
          </p:cNvPr>
          <p:cNvSpPr/>
          <p:nvPr/>
        </p:nvSpPr>
        <p:spPr>
          <a:xfrm>
            <a:off x="2897193" y="2342132"/>
            <a:ext cx="7770807" cy="3536154"/>
          </a:xfrm>
          <a:prstGeom prst="arc">
            <a:avLst>
              <a:gd name="adj1" fmla="val 11101060"/>
              <a:gd name="adj2" fmla="val 20393286"/>
            </a:avLst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4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6" grpId="0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7E767-2D93-B6B4-274F-9263E2DF3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DBEBC7-5DDB-E1D7-1E1C-5F8360520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4" y="32575"/>
            <a:ext cx="10177272" cy="679284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884929F-DA8C-CFA2-16FB-CC9452784FCA}"/>
              </a:ext>
            </a:extLst>
          </p:cNvPr>
          <p:cNvSpPr txBox="1"/>
          <p:nvPr/>
        </p:nvSpPr>
        <p:spPr>
          <a:xfrm>
            <a:off x="4648528" y="387804"/>
            <a:ext cx="3549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4000">
                <a:solidFill>
                  <a:srgbClr val="FFC000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 sz="4800" dirty="0">
                <a:solidFill>
                  <a:srgbClr val="D0E811"/>
                </a:solidFill>
                <a:latin typeface="+mn-lt"/>
              </a:rPr>
              <a:t>San Francisco</a:t>
            </a:r>
          </a:p>
        </p:txBody>
      </p:sp>
    </p:spTree>
    <p:extLst>
      <p:ext uri="{BB962C8B-B14F-4D97-AF65-F5344CB8AC3E}">
        <p14:creationId xmlns:p14="http://schemas.microsoft.com/office/powerpoint/2010/main" val="34869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829756-5EA7-DA0E-2B77-9EF00031E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76" y="0"/>
            <a:ext cx="4579049" cy="686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72E0FB5-1F74-E927-71EB-167A42C6C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46429-BAE2-7403-962A-7CEE7E2B7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604E81E-D37C-F016-0EA2-A31922BE3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95" y="0"/>
            <a:ext cx="10627409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81A7185-8AB9-FDD2-9860-853CE5AC6448}"/>
              </a:ext>
            </a:extLst>
          </p:cNvPr>
          <p:cNvSpPr txBox="1"/>
          <p:nvPr/>
        </p:nvSpPr>
        <p:spPr>
          <a:xfrm>
            <a:off x="7664904" y="361406"/>
            <a:ext cx="345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rgbClr val="D0E811"/>
                </a:solidFill>
              </a:rPr>
              <a:t>Transamerica</a:t>
            </a:r>
            <a:r>
              <a:rPr lang="de-DE" sz="2800" dirty="0">
                <a:solidFill>
                  <a:srgbClr val="D0E811"/>
                </a:solidFill>
              </a:rPr>
              <a:t> </a:t>
            </a:r>
            <a:r>
              <a:rPr lang="de-DE" sz="2800" dirty="0" err="1">
                <a:solidFill>
                  <a:srgbClr val="D0E811"/>
                </a:solidFill>
              </a:rPr>
              <a:t>Pyramid</a:t>
            </a:r>
            <a:endParaRPr lang="de-DE" sz="2800" dirty="0">
              <a:solidFill>
                <a:srgbClr val="D0E8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1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51895-0966-3701-B79A-AC84E89AA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827675C-ABB2-1D93-E9BC-54D14B4A6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D816B7-91FE-1159-074E-3C68203966A8}"/>
              </a:ext>
            </a:extLst>
          </p:cNvPr>
          <p:cNvSpPr txBox="1"/>
          <p:nvPr/>
        </p:nvSpPr>
        <p:spPr>
          <a:xfrm>
            <a:off x="3184273" y="902154"/>
            <a:ext cx="5823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rgbClr val="D0E811"/>
                </a:solidFill>
              </a:rPr>
              <a:t>Yosemite Nationalpark</a:t>
            </a:r>
          </a:p>
        </p:txBody>
      </p:sp>
    </p:spTree>
    <p:extLst>
      <p:ext uri="{BB962C8B-B14F-4D97-AF65-F5344CB8AC3E}">
        <p14:creationId xmlns:p14="http://schemas.microsoft.com/office/powerpoint/2010/main" val="16784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8215C-1959-7756-D648-9C4FB64BD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370AA4A-1BDC-62B2-C9FC-40D747293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24" y="0"/>
            <a:ext cx="6491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6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</Words>
  <Application>Microsoft Office PowerPoint</Application>
  <PresentationFormat>Breitbild</PresentationFormat>
  <Paragraphs>61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Benjamin Ruh</dc:creator>
  <cp:lastModifiedBy>Leiwen, Raimond</cp:lastModifiedBy>
  <cp:revision>35</cp:revision>
  <cp:lastPrinted>2025-01-18T08:42:39Z</cp:lastPrinted>
  <dcterms:created xsi:type="dcterms:W3CDTF">2023-01-08T15:38:08Z</dcterms:created>
  <dcterms:modified xsi:type="dcterms:W3CDTF">2026-01-19T12:17:27Z</dcterms:modified>
</cp:coreProperties>
</file>